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3" r:id="rId2"/>
    <p:sldId id="258" r:id="rId3"/>
    <p:sldId id="259" r:id="rId4"/>
    <p:sldId id="262" r:id="rId5"/>
    <p:sldId id="266" r:id="rId6"/>
    <p:sldId id="267" r:id="rId7"/>
    <p:sldId id="256" r:id="rId8"/>
    <p:sldId id="268" r:id="rId9"/>
    <p:sldId id="269"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C2DD3"/>
    <a:srgbClr val="FF9A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e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BCB28-A4F9-3E45-9ED5-481FEC11FA68}" type="datetimeFigureOut">
              <a:rPr lang="en-US" smtClean="0"/>
              <a:t>3/17/25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146CE-DFB6-334C-9D51-A400A9A3D2C6}" type="slidenum">
              <a:rPr lang="en-US" smtClean="0"/>
              <a:t>‹#›</a:t>
            </a:fld>
            <a:endParaRPr lang="en-US"/>
          </a:p>
        </p:txBody>
      </p:sp>
    </p:spTree>
    <p:extLst>
      <p:ext uri="{BB962C8B-B14F-4D97-AF65-F5344CB8AC3E}">
        <p14:creationId xmlns:p14="http://schemas.microsoft.com/office/powerpoint/2010/main" val="2121765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146CE-DFB6-334C-9D51-A400A9A3D2C6}" type="slidenum">
              <a:rPr lang="en-US" smtClean="0"/>
              <a:t>3</a:t>
            </a:fld>
            <a:endParaRPr lang="en-US"/>
          </a:p>
        </p:txBody>
      </p:sp>
    </p:spTree>
    <p:extLst>
      <p:ext uri="{BB962C8B-B14F-4D97-AF65-F5344CB8AC3E}">
        <p14:creationId xmlns:p14="http://schemas.microsoft.com/office/powerpoint/2010/main" val="1836180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146CE-DFB6-334C-9D51-A400A9A3D2C6}" type="slidenum">
              <a:rPr lang="en-US" smtClean="0"/>
              <a:t>7</a:t>
            </a:fld>
            <a:endParaRPr lang="en-US"/>
          </a:p>
        </p:txBody>
      </p:sp>
    </p:spTree>
    <p:extLst>
      <p:ext uri="{BB962C8B-B14F-4D97-AF65-F5344CB8AC3E}">
        <p14:creationId xmlns:p14="http://schemas.microsoft.com/office/powerpoint/2010/main" val="2952702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7F0F5-851A-6CD4-B893-34FC1FB0D2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83C04F-67A8-B287-3F27-36087447DB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054EAB-9FE8-2A6A-82C9-3D7ED650EA76}"/>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2A11DD61-403D-15A1-5BEB-3F5CC097F0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3CBDED-0EE5-EFC1-E989-7C266EE5BE9A}"/>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908655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12D-D8A2-AD91-E91A-A3750C2595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957186-F073-8152-37CB-3B660ED419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CAF603-7BBE-FCB8-F4BD-F708C3BC1C6E}"/>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457A68BC-CC8D-B160-001D-ED3D2C597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4744C0-C044-040B-459D-696CED885277}"/>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657638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4778A-8B6E-D700-20B8-D6E1032790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F1541A-AE6C-CFBB-CD60-A11AEEEDC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24B799-CCE6-15F8-232B-115B8A260E11}"/>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08B8E886-8CCF-419C-EAC1-A46DF6ACA6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7ABE7-6DEA-F7A1-1AF0-6D023EC84C12}"/>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167538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25B0D-BC36-AF74-B4C8-F397CBD101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DEF103-7F55-5A38-D718-0D0A52A131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4AAB76-56BC-19B8-E1C1-01E2B059C008}"/>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1BA3A6DA-C916-9D49-493C-D995B68BFF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78B552-284E-6EA7-66A5-A4DA12EE59EB}"/>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442557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C0001-9A07-A17F-B54D-E086435C3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1E57FA-1C51-8703-5F49-ACDA8F02A8C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35CFBD-D278-D94F-71DF-A13F5947FFEA}"/>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C321595B-344E-9FB3-6AA4-47E9767B8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B565D-AA08-D629-3EA4-369EDA6ED170}"/>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0824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64B2A-B8C8-F53D-F37C-C946128F28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218696-5FBD-8BE6-C3E4-CAC3D62C3B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D3F1-2741-071B-52A9-315A4EED85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66EA6DF-D18D-4C93-0F65-604F8A91F6E5}"/>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6" name="Footer Placeholder 5">
            <a:extLst>
              <a:ext uri="{FF2B5EF4-FFF2-40B4-BE49-F238E27FC236}">
                <a16:creationId xmlns:a16="http://schemas.microsoft.com/office/drawing/2014/main" id="{66F6AAE8-E72F-56F0-FBF2-0F84B916C5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A9A9D-2B69-3B3D-E05A-271412774FF8}"/>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347095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576AA-223B-FF1A-3FFB-EFD8C57D3F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CA4B81-5132-ABD7-EB22-F53D0DED0A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4417C1-6431-0BAE-5253-19D4CD09B2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9AB8628-1B95-FE07-740C-3D441A2DA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FA3EC7-AB97-A88D-FE9A-B88D5B7100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D5A4C8-2110-41BF-CBDA-14BB332CD4F6}"/>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8" name="Footer Placeholder 7">
            <a:extLst>
              <a:ext uri="{FF2B5EF4-FFF2-40B4-BE49-F238E27FC236}">
                <a16:creationId xmlns:a16="http://schemas.microsoft.com/office/drawing/2014/main" id="{255D4F5B-7761-18FC-3660-4A56CF8695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C993B6-05B5-D939-850A-AD0B47459C79}"/>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747797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05ADE-9B00-1B91-B15D-BC0D285C91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485DAF-587D-03E1-DA73-1E203F89ACFA}"/>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4" name="Footer Placeholder 3">
            <a:extLst>
              <a:ext uri="{FF2B5EF4-FFF2-40B4-BE49-F238E27FC236}">
                <a16:creationId xmlns:a16="http://schemas.microsoft.com/office/drawing/2014/main" id="{9C5B7B4C-C746-716C-1B42-DF2A1E2B56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5D2302-B8F4-162D-33EA-40BD7DDB2E98}"/>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2907347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E53CB6-F452-1246-F840-0FF6013819E1}"/>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3" name="Footer Placeholder 2">
            <a:extLst>
              <a:ext uri="{FF2B5EF4-FFF2-40B4-BE49-F238E27FC236}">
                <a16:creationId xmlns:a16="http://schemas.microsoft.com/office/drawing/2014/main" id="{0B6F914F-140E-9305-3F10-C14E73391E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2B7EB6-A5B9-43D3-A0D3-F707712472B0}"/>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367524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00A84-6A2E-7A58-D7F1-400A94C75A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529CC4-3FA1-5B21-5437-CE2CAAC417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601DB3-B65A-3124-5710-7C3E42858B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17E652-03E8-43C1-0DFD-15E6A19842AA}"/>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6" name="Footer Placeholder 5">
            <a:extLst>
              <a:ext uri="{FF2B5EF4-FFF2-40B4-BE49-F238E27FC236}">
                <a16:creationId xmlns:a16="http://schemas.microsoft.com/office/drawing/2014/main" id="{A9282758-A5CE-6FB1-019E-B362A27E0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5B13D7-0E2B-3AD0-A532-4C7E707FF2FE}"/>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49822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934B-4542-A023-D270-0EDD4F50F6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FECDBD-B7A3-F3BC-6273-78281DD21D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F97249-64F0-9348-42F5-D72579BA1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B972F4-4228-FFAE-C059-D9A7DB49D240}"/>
              </a:ext>
            </a:extLst>
          </p:cNvPr>
          <p:cNvSpPr>
            <a:spLocks noGrp="1"/>
          </p:cNvSpPr>
          <p:nvPr>
            <p:ph type="dt" sz="half" idx="10"/>
          </p:nvPr>
        </p:nvSpPr>
        <p:spPr/>
        <p:txBody>
          <a:bodyPr/>
          <a:lstStyle/>
          <a:p>
            <a:fld id="{46573761-5A68-4746-86EE-E83F81841CFC}" type="datetimeFigureOut">
              <a:rPr lang="en-US" smtClean="0"/>
              <a:t>3/17/25</a:t>
            </a:fld>
            <a:endParaRPr lang="en-US"/>
          </a:p>
        </p:txBody>
      </p:sp>
      <p:sp>
        <p:nvSpPr>
          <p:cNvPr id="6" name="Footer Placeholder 5">
            <a:extLst>
              <a:ext uri="{FF2B5EF4-FFF2-40B4-BE49-F238E27FC236}">
                <a16:creationId xmlns:a16="http://schemas.microsoft.com/office/drawing/2014/main" id="{E75E958D-2185-1B4F-6EA9-0E03270697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2733D-BE5C-C366-9ED1-68DBC9C6B1AA}"/>
              </a:ext>
            </a:extLst>
          </p:cNvPr>
          <p:cNvSpPr>
            <a:spLocks noGrp="1"/>
          </p:cNvSpPr>
          <p:nvPr>
            <p:ph type="sldNum" sz="quarter" idx="12"/>
          </p:nvPr>
        </p:nvSpPr>
        <p:spPr/>
        <p:txBody>
          <a:bodyPr/>
          <a:lstStyle/>
          <a:p>
            <a:fld id="{23F59517-C405-E443-AB02-B1DBD4F8DF9A}" type="slidenum">
              <a:rPr lang="en-US" smtClean="0"/>
              <a:t>‹#›</a:t>
            </a:fld>
            <a:endParaRPr lang="en-US"/>
          </a:p>
        </p:txBody>
      </p:sp>
    </p:spTree>
    <p:extLst>
      <p:ext uri="{BB962C8B-B14F-4D97-AF65-F5344CB8AC3E}">
        <p14:creationId xmlns:p14="http://schemas.microsoft.com/office/powerpoint/2010/main" val="1965201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585DA8-E9F2-6D8D-A800-8793756BE0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461C01-880B-9CAC-ED15-7CE79E3B01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0B6CE-8BBD-23F7-F371-CD79E4E08D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6573761-5A68-4746-86EE-E83F81841CFC}" type="datetimeFigureOut">
              <a:rPr lang="en-US" smtClean="0"/>
              <a:t>3/17/25</a:t>
            </a:fld>
            <a:endParaRPr lang="en-US"/>
          </a:p>
        </p:txBody>
      </p:sp>
      <p:sp>
        <p:nvSpPr>
          <p:cNvPr id="5" name="Footer Placeholder 4">
            <a:extLst>
              <a:ext uri="{FF2B5EF4-FFF2-40B4-BE49-F238E27FC236}">
                <a16:creationId xmlns:a16="http://schemas.microsoft.com/office/drawing/2014/main" id="{E32A9A4E-AB7E-B15B-4549-DD00FE250D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FA5919B-5DC5-681A-7207-0C47A28BE3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3F59517-C405-E443-AB02-B1DBD4F8DF9A}" type="slidenum">
              <a:rPr lang="en-US" smtClean="0"/>
              <a:t>‹#›</a:t>
            </a:fld>
            <a:endParaRPr lang="en-US"/>
          </a:p>
        </p:txBody>
      </p:sp>
    </p:spTree>
    <p:extLst>
      <p:ext uri="{BB962C8B-B14F-4D97-AF65-F5344CB8AC3E}">
        <p14:creationId xmlns:p14="http://schemas.microsoft.com/office/powerpoint/2010/main" val="3493363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hyperlink" Target="https://arxiv.org/pdf/2405.07864v1"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antares.noirlab.edu/loci?query=%7B%22currentPage%22%3A1,%22filters%22%3A%5B%5D,%22sortBy%22%3A%22properties.newest_alert_observation_time%22,%22sortDesc%22%3Atrue,%22perPage%22%3A25%7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hyperlink" Target="https://colab.research.google.com/drive/1UPpL-E7O6XHD4bHOayUmSX49vxFNQM9f?usp=drive-dynamite#scrollTo=W2CccHSrmBAx"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document&#10;&#10;AI-generated content may be incorrect.">
            <a:extLst>
              <a:ext uri="{FF2B5EF4-FFF2-40B4-BE49-F238E27FC236}">
                <a16:creationId xmlns:a16="http://schemas.microsoft.com/office/drawing/2014/main" id="{808A7277-27F3-5684-33BD-A4B5C26BBE6F}"/>
              </a:ext>
            </a:extLst>
          </p:cNvPr>
          <p:cNvPicPr>
            <a:picLocks noChangeAspect="1"/>
          </p:cNvPicPr>
          <p:nvPr/>
        </p:nvPicPr>
        <p:blipFill>
          <a:blip r:embed="rId2"/>
          <a:stretch>
            <a:fillRect/>
          </a:stretch>
        </p:blipFill>
        <p:spPr>
          <a:xfrm>
            <a:off x="196304" y="97380"/>
            <a:ext cx="11236023" cy="3605926"/>
          </a:xfrm>
          <a:prstGeom prst="rect">
            <a:avLst/>
          </a:prstGeom>
        </p:spPr>
      </p:pic>
      <p:sp>
        <p:nvSpPr>
          <p:cNvPr id="4" name="TextBox 3">
            <a:extLst>
              <a:ext uri="{FF2B5EF4-FFF2-40B4-BE49-F238E27FC236}">
                <a16:creationId xmlns:a16="http://schemas.microsoft.com/office/drawing/2014/main" id="{8A47F4F3-DF7B-1EA6-779A-539E3C94E487}"/>
              </a:ext>
            </a:extLst>
          </p:cNvPr>
          <p:cNvSpPr txBox="1"/>
          <p:nvPr/>
        </p:nvSpPr>
        <p:spPr>
          <a:xfrm>
            <a:off x="391298" y="4190949"/>
            <a:ext cx="6658088" cy="1708160"/>
          </a:xfrm>
          <a:prstGeom prst="rect">
            <a:avLst/>
          </a:prstGeom>
          <a:noFill/>
        </p:spPr>
        <p:txBody>
          <a:bodyPr wrap="square">
            <a:spAutoFit/>
          </a:bodyPr>
          <a:lstStyle/>
          <a:p>
            <a:r>
              <a:rPr lang="en-US" sz="1500" dirty="0">
                <a:effectLst/>
                <a:latin typeface="Aptos" panose="020B0004020202020204" pitchFamily="34" charset="0"/>
              </a:rPr>
              <a:t>In </a:t>
            </a:r>
            <a:r>
              <a:rPr lang="en-US" sz="1500" b="1" dirty="0">
                <a:effectLst/>
                <a:latin typeface="Aptos" panose="020B0004020202020204" pitchFamily="34" charset="0"/>
              </a:rPr>
              <a:t>2018</a:t>
            </a:r>
            <a:r>
              <a:rPr lang="en-US" sz="1500" dirty="0">
                <a:effectLst/>
                <a:latin typeface="Aptos" panose="020B0004020202020204" pitchFamily="34" charset="0"/>
              </a:rPr>
              <a:t>, Sony released its first CMOS- based polarization imaging sensors, which integrated </a:t>
            </a:r>
            <a:r>
              <a:rPr lang="en-US" sz="1500" b="1" dirty="0">
                <a:effectLst/>
                <a:latin typeface="Aptos" panose="020B0004020202020204" pitchFamily="34" charset="0"/>
              </a:rPr>
              <a:t>patterned wire grid polarizers on-chip onto the pixels.</a:t>
            </a:r>
            <a:r>
              <a:rPr lang="en-US" sz="1500" b="1" dirty="0">
                <a:latin typeface="Aptos" panose="020B0004020202020204" pitchFamily="34" charset="0"/>
              </a:rPr>
              <a:t> </a:t>
            </a:r>
          </a:p>
          <a:p>
            <a:endParaRPr lang="en-US" sz="1500" b="1" dirty="0">
              <a:effectLst/>
              <a:latin typeface="Aptos" panose="020B0004020202020204" pitchFamily="34" charset="0"/>
            </a:endParaRPr>
          </a:p>
          <a:p>
            <a:r>
              <a:rPr lang="en-US" sz="1500" dirty="0">
                <a:effectLst/>
                <a:latin typeface="Aptos" panose="020B0004020202020204" pitchFamily="34" charset="0"/>
              </a:rPr>
              <a:t>Nowadays, the Sony IMX250MZR/MYR, IMX253MZR/MYR and IMX264MZR/MYR sensors are commonly available in various electronics packages from several vendors, </a:t>
            </a:r>
            <a:r>
              <a:rPr lang="en-US" sz="1500" b="1" dirty="0">
                <a:effectLst/>
                <a:latin typeface="Aptos" panose="020B0004020202020204" pitchFamily="34" charset="0"/>
              </a:rPr>
              <a:t>with options for monochrome and RGB color, </a:t>
            </a:r>
            <a:r>
              <a:rPr lang="en-US" sz="1500" dirty="0">
                <a:effectLst/>
                <a:latin typeface="Aptos" panose="020B0004020202020204" pitchFamily="34" charset="0"/>
              </a:rPr>
              <a:t>and a range of detector formats and read-out speeds.</a:t>
            </a:r>
          </a:p>
        </p:txBody>
      </p:sp>
      <p:pic>
        <p:nvPicPr>
          <p:cNvPr id="8" name="Picture 7" descr="A close-up of a screen&#10;&#10;AI-generated content may be incorrect.">
            <a:extLst>
              <a:ext uri="{FF2B5EF4-FFF2-40B4-BE49-F238E27FC236}">
                <a16:creationId xmlns:a16="http://schemas.microsoft.com/office/drawing/2014/main" id="{0EEA69AB-CA48-EC79-FB79-F9F8BEEB63FE}"/>
              </a:ext>
            </a:extLst>
          </p:cNvPr>
          <p:cNvPicPr>
            <a:picLocks noChangeAspect="1"/>
          </p:cNvPicPr>
          <p:nvPr/>
        </p:nvPicPr>
        <p:blipFill>
          <a:blip r:embed="rId3">
            <a:clrChange>
              <a:clrFrom>
                <a:srgbClr val="FFFFFF"/>
              </a:clrFrom>
              <a:clrTo>
                <a:srgbClr val="FFFFFF">
                  <a:alpha val="0"/>
                </a:srgbClr>
              </a:clrTo>
            </a:clrChange>
          </a:blip>
          <a:srcRect b="57713"/>
          <a:stretch/>
        </p:blipFill>
        <p:spPr>
          <a:xfrm>
            <a:off x="8509714" y="506082"/>
            <a:ext cx="2179752" cy="1155573"/>
          </a:xfrm>
          <a:prstGeom prst="rect">
            <a:avLst/>
          </a:prstGeom>
        </p:spPr>
      </p:pic>
      <p:pic>
        <p:nvPicPr>
          <p:cNvPr id="3" name="Picture 2" descr="A microscope and a tablet&#10;&#10;AI-generated content may be incorrect.">
            <a:extLst>
              <a:ext uri="{FF2B5EF4-FFF2-40B4-BE49-F238E27FC236}">
                <a16:creationId xmlns:a16="http://schemas.microsoft.com/office/drawing/2014/main" id="{F8883257-3AD6-BFB4-3602-45CD0176DEE8}"/>
              </a:ext>
            </a:extLst>
          </p:cNvPr>
          <p:cNvPicPr>
            <a:picLocks noChangeAspect="1"/>
          </p:cNvPicPr>
          <p:nvPr/>
        </p:nvPicPr>
        <p:blipFill>
          <a:blip r:embed="rId4"/>
          <a:srcRect t="6011"/>
          <a:stretch/>
        </p:blipFill>
        <p:spPr>
          <a:xfrm>
            <a:off x="7820131" y="1754372"/>
            <a:ext cx="3980571" cy="4984432"/>
          </a:xfrm>
          <a:prstGeom prst="rect">
            <a:avLst/>
          </a:prstGeom>
        </p:spPr>
      </p:pic>
      <p:pic>
        <p:nvPicPr>
          <p:cNvPr id="6" name="Picture 5">
            <a:extLst>
              <a:ext uri="{FF2B5EF4-FFF2-40B4-BE49-F238E27FC236}">
                <a16:creationId xmlns:a16="http://schemas.microsoft.com/office/drawing/2014/main" id="{219ABB9D-BA41-95CE-8F2A-8E9D4F9C28ED}"/>
              </a:ext>
            </a:extLst>
          </p:cNvPr>
          <p:cNvPicPr>
            <a:picLocks noChangeAspect="1"/>
          </p:cNvPicPr>
          <p:nvPr/>
        </p:nvPicPr>
        <p:blipFill>
          <a:blip r:embed="rId5"/>
          <a:srcRect b="64164"/>
          <a:stretch/>
        </p:blipFill>
        <p:spPr>
          <a:xfrm>
            <a:off x="7549835" y="97380"/>
            <a:ext cx="4099510" cy="2331884"/>
          </a:xfrm>
          <a:prstGeom prst="rect">
            <a:avLst/>
          </a:prstGeom>
        </p:spPr>
      </p:pic>
    </p:spTree>
    <p:extLst>
      <p:ext uri="{BB962C8B-B14F-4D97-AF65-F5344CB8AC3E}">
        <p14:creationId xmlns:p14="http://schemas.microsoft.com/office/powerpoint/2010/main" val="35450115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52EB1E-7C02-BB05-F55F-86D770B97699}"/>
              </a:ext>
            </a:extLst>
          </p:cNvPr>
          <p:cNvSpPr txBox="1"/>
          <p:nvPr/>
        </p:nvSpPr>
        <p:spPr>
          <a:xfrm>
            <a:off x="3048886" y="3244334"/>
            <a:ext cx="6097772" cy="369332"/>
          </a:xfrm>
          <a:prstGeom prst="rect">
            <a:avLst/>
          </a:prstGeom>
          <a:noFill/>
        </p:spPr>
        <p:txBody>
          <a:bodyPr wrap="square">
            <a:spAutoFit/>
          </a:bodyPr>
          <a:lstStyle/>
          <a:p>
            <a:r>
              <a:rPr lang="en-US" b="0" i="0" u="none" strike="noStrike" dirty="0">
                <a:solidFill>
                  <a:srgbClr val="474747"/>
                </a:solidFill>
                <a:effectLst/>
                <a:latin typeface="Helvetica Neue" panose="02000503000000020004" pitchFamily="2" charset="0"/>
              </a:rPr>
              <a:t>"</a:t>
            </a:r>
            <a:r>
              <a:rPr lang="en-US" b="1" i="0" u="none" strike="noStrike" dirty="0">
                <a:solidFill>
                  <a:srgbClr val="767676"/>
                </a:solidFill>
                <a:effectLst/>
                <a:latin typeface="Helvetica Neue" panose="02000503000000020004" pitchFamily="2" charset="0"/>
              </a:rPr>
              <a:t>Tequila may not be the answer, but it's worth a shot”</a:t>
            </a:r>
            <a:endParaRPr lang="en-US" dirty="0"/>
          </a:p>
        </p:txBody>
      </p:sp>
    </p:spTree>
    <p:extLst>
      <p:ext uri="{BB962C8B-B14F-4D97-AF65-F5344CB8AC3E}">
        <p14:creationId xmlns:p14="http://schemas.microsoft.com/office/powerpoint/2010/main" val="2489642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8EF659-29ED-7242-A0D8-EAE3250B3DE6}"/>
            </a:ext>
          </a:extLst>
        </p:cNvPr>
        <p:cNvGrpSpPr/>
        <p:nvPr/>
      </p:nvGrpSpPr>
      <p:grpSpPr>
        <a:xfrm>
          <a:off x="0" y="0"/>
          <a:ext cx="0" cy="0"/>
          <a:chOff x="0" y="0"/>
          <a:chExt cx="0" cy="0"/>
        </a:xfrm>
      </p:grpSpPr>
      <p:pic>
        <p:nvPicPr>
          <p:cNvPr id="3" name="Picture 2" descr="A screenshot of a product store&#10;&#10;AI-generated content may be incorrect.">
            <a:extLst>
              <a:ext uri="{FF2B5EF4-FFF2-40B4-BE49-F238E27FC236}">
                <a16:creationId xmlns:a16="http://schemas.microsoft.com/office/drawing/2014/main" id="{0FD9C1D9-EA91-3CB3-0195-8671F3795562}"/>
              </a:ext>
            </a:extLst>
          </p:cNvPr>
          <p:cNvPicPr>
            <a:picLocks noChangeAspect="1"/>
          </p:cNvPicPr>
          <p:nvPr/>
        </p:nvPicPr>
        <p:blipFill>
          <a:blip r:embed="rId2"/>
          <a:srcRect l="26706" t="29858"/>
          <a:stretch/>
        </p:blipFill>
        <p:spPr>
          <a:xfrm>
            <a:off x="256411" y="450486"/>
            <a:ext cx="8971246" cy="3489158"/>
          </a:xfrm>
          <a:prstGeom prst="rect">
            <a:avLst/>
          </a:prstGeom>
        </p:spPr>
      </p:pic>
      <p:pic>
        <p:nvPicPr>
          <p:cNvPr id="4" name="Picture 3" descr="A screenshot of a camera&#10;&#10;AI-generated content may be incorrect.">
            <a:extLst>
              <a:ext uri="{FF2B5EF4-FFF2-40B4-BE49-F238E27FC236}">
                <a16:creationId xmlns:a16="http://schemas.microsoft.com/office/drawing/2014/main" id="{62A21CC8-0FE6-182F-5741-FBFF6209129A}"/>
              </a:ext>
            </a:extLst>
          </p:cNvPr>
          <p:cNvPicPr>
            <a:picLocks noChangeAspect="1"/>
          </p:cNvPicPr>
          <p:nvPr/>
        </p:nvPicPr>
        <p:blipFill>
          <a:blip r:embed="rId3"/>
          <a:stretch>
            <a:fillRect/>
          </a:stretch>
        </p:blipFill>
        <p:spPr>
          <a:xfrm>
            <a:off x="8029831" y="2395307"/>
            <a:ext cx="3990644" cy="4161063"/>
          </a:xfrm>
          <a:prstGeom prst="rect">
            <a:avLst/>
          </a:prstGeom>
        </p:spPr>
      </p:pic>
    </p:spTree>
    <p:extLst>
      <p:ext uri="{BB962C8B-B14F-4D97-AF65-F5344CB8AC3E}">
        <p14:creationId xmlns:p14="http://schemas.microsoft.com/office/powerpoint/2010/main" val="2210013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094FE2-15FD-2344-1501-FEEE7BF60441}"/>
              </a:ext>
            </a:extLst>
          </p:cNvPr>
          <p:cNvPicPr>
            <a:picLocks noChangeAspect="1"/>
          </p:cNvPicPr>
          <p:nvPr/>
        </p:nvPicPr>
        <p:blipFill>
          <a:blip r:embed="rId2"/>
          <a:stretch>
            <a:fillRect/>
          </a:stretch>
        </p:blipFill>
        <p:spPr>
          <a:xfrm>
            <a:off x="4730752" y="2630822"/>
            <a:ext cx="6975453" cy="3985973"/>
          </a:xfrm>
          <a:prstGeom prst="rect">
            <a:avLst/>
          </a:prstGeom>
        </p:spPr>
      </p:pic>
      <p:sp>
        <p:nvSpPr>
          <p:cNvPr id="11" name="TextBox 10">
            <a:extLst>
              <a:ext uri="{FF2B5EF4-FFF2-40B4-BE49-F238E27FC236}">
                <a16:creationId xmlns:a16="http://schemas.microsoft.com/office/drawing/2014/main" id="{2F4B011A-F752-932B-6825-AF196E8F18BD}"/>
              </a:ext>
            </a:extLst>
          </p:cNvPr>
          <p:cNvSpPr txBox="1"/>
          <p:nvPr/>
        </p:nvSpPr>
        <p:spPr>
          <a:xfrm>
            <a:off x="614748" y="382012"/>
            <a:ext cx="9678429" cy="2400657"/>
          </a:xfrm>
          <a:prstGeom prst="rect">
            <a:avLst/>
          </a:prstGeom>
          <a:noFill/>
        </p:spPr>
        <p:txBody>
          <a:bodyPr wrap="square">
            <a:spAutoFit/>
          </a:bodyPr>
          <a:lstStyle/>
          <a:p>
            <a:r>
              <a:rPr lang="en-US" sz="1500" b="1" dirty="0">
                <a:effectLst/>
                <a:latin typeface="Aptos" panose="020B0004020202020204" pitchFamily="34" charset="0"/>
                <a:cs typeface="Times New Roman" panose="02020603050405020304" pitchFamily="18" charset="0"/>
              </a:rPr>
              <a:t>Wire grid polarization </a:t>
            </a:r>
            <a:r>
              <a:rPr lang="en-US" sz="1500" b="0" i="0" u="none" strike="noStrike" dirty="0">
                <a:effectLst/>
                <a:latin typeface="Aptos" panose="020B0004020202020204" pitchFamily="34" charset="0"/>
                <a:cs typeface="Times New Roman" panose="02020603050405020304" pitchFamily="18" charset="0"/>
              </a:rPr>
              <a:t>is the principle behind Sony’s Polarized CMOS sensors</a:t>
            </a:r>
            <a:endParaRPr lang="en-US" sz="1500" b="1" dirty="0">
              <a:effectLst/>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Principle</a:t>
            </a:r>
            <a:r>
              <a:rPr lang="en-US" sz="1500" dirty="0">
                <a:effectLst/>
                <a:latin typeface="Aptos" panose="020B0004020202020204" pitchFamily="34" charset="0"/>
                <a:cs typeface="Times New Roman" panose="02020603050405020304" pitchFamily="18" charset="0"/>
              </a:rPr>
              <a:t>: a wire grid polarizer consists of a fine grid of closely spaced parallel metal wires on a substrate. </a:t>
            </a:r>
          </a:p>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Polarization interaction: </a:t>
            </a:r>
            <a:r>
              <a:rPr lang="en-US" sz="1500" dirty="0">
                <a:effectLst/>
                <a:latin typeface="Aptos" panose="020B0004020202020204" pitchFamily="34" charset="0"/>
                <a:cs typeface="Times New Roman" panose="02020603050405020304" pitchFamily="18" charset="0"/>
              </a:rPr>
              <a:t>When light hits the grid, the electric field component that is parallel to the wires excite electrons in the wires, causing them to oscillate and absorb the energy of that polarization. </a:t>
            </a:r>
            <a:r>
              <a:rPr lang="en-US" sz="1500" b="0" i="0" u="none" strike="noStrike" dirty="0">
                <a:effectLst/>
                <a:latin typeface="Aptos" panose="020B0004020202020204" pitchFamily="34" charset="0"/>
              </a:rPr>
              <a:t>Polarized parallel light is reflected and adsorbed by the wires while perpendicular light passes through.</a:t>
            </a:r>
            <a:endParaRPr lang="en-US" sz="1500" dirty="0">
              <a:effectLst/>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p:txBody>
      </p:sp>
      <p:pic>
        <p:nvPicPr>
          <p:cNvPr id="2" name="Picture 1" descr="A close-up of a screen&#10;&#10;AI-generated content may be incorrect.">
            <a:extLst>
              <a:ext uri="{FF2B5EF4-FFF2-40B4-BE49-F238E27FC236}">
                <a16:creationId xmlns:a16="http://schemas.microsoft.com/office/drawing/2014/main" id="{480FCD30-4731-8DB4-7873-B3B7F60ADD28}"/>
              </a:ext>
            </a:extLst>
          </p:cNvPr>
          <p:cNvPicPr>
            <a:picLocks noChangeAspect="1"/>
          </p:cNvPicPr>
          <p:nvPr/>
        </p:nvPicPr>
        <p:blipFill>
          <a:blip r:embed="rId3"/>
          <a:srcRect t="42698"/>
          <a:stretch/>
        </p:blipFill>
        <p:spPr>
          <a:xfrm>
            <a:off x="485795" y="3429000"/>
            <a:ext cx="3862457" cy="2774683"/>
          </a:xfrm>
          <a:prstGeom prst="rect">
            <a:avLst/>
          </a:prstGeom>
        </p:spPr>
      </p:pic>
    </p:spTree>
    <p:extLst>
      <p:ext uri="{BB962C8B-B14F-4D97-AF65-F5344CB8AC3E}">
        <p14:creationId xmlns:p14="http://schemas.microsoft.com/office/powerpoint/2010/main" val="4062479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DBE35E-A3E4-9949-896C-01F01E87B0AF}"/>
              </a:ext>
            </a:extLst>
          </p:cNvPr>
          <p:cNvPicPr>
            <a:picLocks noChangeAspect="1"/>
          </p:cNvPicPr>
          <p:nvPr/>
        </p:nvPicPr>
        <p:blipFill>
          <a:blip r:embed="rId3"/>
          <a:stretch>
            <a:fillRect/>
          </a:stretch>
        </p:blipFill>
        <p:spPr>
          <a:xfrm>
            <a:off x="0" y="3965845"/>
            <a:ext cx="4135199" cy="2631490"/>
          </a:xfrm>
          <a:prstGeom prst="rect">
            <a:avLst/>
          </a:prstGeom>
        </p:spPr>
      </p:pic>
      <p:pic>
        <p:nvPicPr>
          <p:cNvPr id="16" name="Picture 15" descr="A diagram of a computer chip&#10;&#10;AI-generated content may be incorrect.">
            <a:extLst>
              <a:ext uri="{FF2B5EF4-FFF2-40B4-BE49-F238E27FC236}">
                <a16:creationId xmlns:a16="http://schemas.microsoft.com/office/drawing/2014/main" id="{8FAD2304-977C-63EF-4E99-B98201E64E93}"/>
              </a:ext>
            </a:extLst>
          </p:cNvPr>
          <p:cNvPicPr>
            <a:picLocks noChangeAspect="1"/>
          </p:cNvPicPr>
          <p:nvPr/>
        </p:nvPicPr>
        <p:blipFill>
          <a:blip r:embed="rId4"/>
          <a:srcRect t="15899" r="58485" b="41225"/>
          <a:stretch/>
        </p:blipFill>
        <p:spPr>
          <a:xfrm>
            <a:off x="3238232" y="1520642"/>
            <a:ext cx="3863117" cy="3007265"/>
          </a:xfrm>
          <a:prstGeom prst="rect">
            <a:avLst/>
          </a:prstGeom>
        </p:spPr>
      </p:pic>
      <p:sp>
        <p:nvSpPr>
          <p:cNvPr id="18" name="TextBox 17">
            <a:extLst>
              <a:ext uri="{FF2B5EF4-FFF2-40B4-BE49-F238E27FC236}">
                <a16:creationId xmlns:a16="http://schemas.microsoft.com/office/drawing/2014/main" id="{C07FEE7C-2164-50A9-8FCB-BBFF6AFF115E}"/>
              </a:ext>
            </a:extLst>
          </p:cNvPr>
          <p:cNvSpPr txBox="1"/>
          <p:nvPr/>
        </p:nvSpPr>
        <p:spPr>
          <a:xfrm>
            <a:off x="6976030" y="1363933"/>
            <a:ext cx="4587322" cy="3785652"/>
          </a:xfrm>
          <a:prstGeom prst="rect">
            <a:avLst/>
          </a:prstGeom>
          <a:noFill/>
        </p:spPr>
        <p:txBody>
          <a:bodyPr wrap="square">
            <a:spAutoFit/>
          </a:bodyPr>
          <a:lstStyle/>
          <a:p>
            <a:endParaRPr lang="en-US" sz="1500" dirty="0">
              <a:cs typeface="Calibri Light" panose="020F0302020204030204" pitchFamily="34" charset="0"/>
            </a:endParaRPr>
          </a:p>
          <a:p>
            <a:r>
              <a:rPr lang="en-US" sz="1500" u="none" strike="noStrike" dirty="0">
                <a:effectLst/>
                <a:cs typeface="Calibri Light" panose="020F0302020204030204" pitchFamily="34" charset="0"/>
              </a:rPr>
              <a:t>The polarizer array is comprised of four different angled polarizers (90°, 45°, 135° and 0°) which are placed on </a:t>
            </a:r>
            <a:r>
              <a:rPr lang="en-US" sz="1500" b="1" dirty="0">
                <a:effectLst/>
                <a:cs typeface="Calibri Light" panose="020F0302020204030204" pitchFamily="34" charset="0"/>
              </a:rPr>
              <a:t>3.45 </a:t>
            </a:r>
            <a:r>
              <a:rPr lang="el-GR" sz="1500" b="1" dirty="0">
                <a:effectLst/>
                <a:cs typeface="Calibri Light" panose="020F0302020204030204" pitchFamily="34" charset="0"/>
              </a:rPr>
              <a:t>μ</a:t>
            </a:r>
            <a:r>
              <a:rPr lang="en-US" sz="1500" b="1" dirty="0">
                <a:effectLst/>
                <a:cs typeface="Calibri Light" panose="020F0302020204030204" pitchFamily="34" charset="0"/>
              </a:rPr>
              <a:t>m </a:t>
            </a:r>
            <a:r>
              <a:rPr lang="en-US" sz="1500" b="1" u="none" strike="noStrike" dirty="0">
                <a:effectLst/>
                <a:cs typeface="Calibri Light" panose="020F0302020204030204" pitchFamily="34" charset="0"/>
              </a:rPr>
              <a:t>pixel</a:t>
            </a:r>
            <a:r>
              <a:rPr lang="en-US" sz="1500" u="none" strike="noStrike" dirty="0">
                <a:effectLst/>
                <a:cs typeface="Calibri Light" panose="020F0302020204030204" pitchFamily="34" charset="0"/>
              </a:rPr>
              <a:t>. </a:t>
            </a:r>
            <a:r>
              <a:rPr lang="en-US" sz="1500" b="1" u="none" strike="noStrike" dirty="0">
                <a:effectLst/>
                <a:cs typeface="Calibri Light" panose="020F0302020204030204" pitchFamily="34" charset="0"/>
              </a:rPr>
              <a:t>Every block of four pixels makes up a calculation unit. </a:t>
            </a:r>
          </a:p>
          <a:p>
            <a:endParaRPr lang="en-US" sz="1500" b="1" dirty="0">
              <a:cs typeface="Calibri Light" panose="020F0302020204030204" pitchFamily="34" charset="0"/>
            </a:endParaRPr>
          </a:p>
          <a:p>
            <a:r>
              <a:rPr lang="en-US" sz="1500" u="none" strike="noStrike" dirty="0">
                <a:effectLst/>
                <a:cs typeface="Calibri Light" panose="020F0302020204030204" pitchFamily="34" charset="0"/>
              </a:rPr>
              <a:t>The relationship between the different directional polarizers in this innovative 4-pixel block design allows </a:t>
            </a:r>
            <a:r>
              <a:rPr lang="en-US" sz="1500" b="1" u="none" strike="noStrike" dirty="0">
                <a:effectLst/>
                <a:cs typeface="Calibri Light" panose="020F0302020204030204" pitchFamily="34" charset="0"/>
              </a:rPr>
              <a:t>the calculation of both the degree and direction of polarization. </a:t>
            </a:r>
          </a:p>
          <a:p>
            <a:endParaRPr lang="en-US" sz="1500" u="none" strike="noStrike" dirty="0">
              <a:effectLst/>
              <a:cs typeface="Calibri Light" panose="020F0302020204030204" pitchFamily="34" charset="0"/>
            </a:endParaRPr>
          </a:p>
          <a:p>
            <a:endParaRPr lang="en-US" sz="1500" dirty="0">
              <a:cs typeface="Calibri Light" panose="020F0302020204030204" pitchFamily="34" charset="0"/>
            </a:endParaRPr>
          </a:p>
          <a:p>
            <a:endParaRPr lang="en-US" sz="1500" dirty="0">
              <a:cs typeface="Calibri Light" panose="020F0302020204030204" pitchFamily="34" charset="0"/>
            </a:endParaRPr>
          </a:p>
          <a:p>
            <a:endParaRPr lang="en-US" sz="1500" dirty="0">
              <a:cs typeface="Calibri Light" panose="020F0302020204030204" pitchFamily="34" charset="0"/>
            </a:endParaRPr>
          </a:p>
          <a:p>
            <a:endParaRPr lang="en-US" sz="1500" dirty="0">
              <a:effectLst/>
              <a:cs typeface="Calibri Light" panose="020F0302020204030204" pitchFamily="34" charset="0"/>
            </a:endParaRPr>
          </a:p>
          <a:p>
            <a:endParaRPr lang="en-US" sz="1500" dirty="0">
              <a:cs typeface="Calibri Light" panose="020F0302020204030204" pitchFamily="34" charset="0"/>
            </a:endParaRPr>
          </a:p>
        </p:txBody>
      </p:sp>
      <p:pic>
        <p:nvPicPr>
          <p:cNvPr id="2" name="Picture 1">
            <a:extLst>
              <a:ext uri="{FF2B5EF4-FFF2-40B4-BE49-F238E27FC236}">
                <a16:creationId xmlns:a16="http://schemas.microsoft.com/office/drawing/2014/main" id="{C2BEA636-1E93-76A5-FA4D-9BDA2FE18C74}"/>
              </a:ext>
            </a:extLst>
          </p:cNvPr>
          <p:cNvPicPr>
            <a:picLocks noChangeAspect="1"/>
          </p:cNvPicPr>
          <p:nvPr/>
        </p:nvPicPr>
        <p:blipFill>
          <a:blip r:embed="rId5"/>
          <a:stretch>
            <a:fillRect/>
          </a:stretch>
        </p:blipFill>
        <p:spPr>
          <a:xfrm>
            <a:off x="534945" y="1048370"/>
            <a:ext cx="1977081" cy="2562882"/>
          </a:xfrm>
          <a:prstGeom prst="rect">
            <a:avLst/>
          </a:prstGeom>
        </p:spPr>
      </p:pic>
      <p:cxnSp>
        <p:nvCxnSpPr>
          <p:cNvPr id="6" name="Straight Connector 5">
            <a:extLst>
              <a:ext uri="{FF2B5EF4-FFF2-40B4-BE49-F238E27FC236}">
                <a16:creationId xmlns:a16="http://schemas.microsoft.com/office/drawing/2014/main" id="{EF251B05-D010-B5DE-6E0B-15702166978E}"/>
              </a:ext>
            </a:extLst>
          </p:cNvPr>
          <p:cNvCxnSpPr/>
          <p:nvPr/>
        </p:nvCxnSpPr>
        <p:spPr>
          <a:xfrm flipV="1">
            <a:off x="1069890" y="2702257"/>
            <a:ext cx="3065309" cy="1569492"/>
          </a:xfrm>
          <a:prstGeom prst="line">
            <a:avLst/>
          </a:prstGeom>
          <a:ln>
            <a:solidFill>
              <a:srgbClr val="FF9A35"/>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2AE315F-1D07-209A-8364-4E06BFBCF93E}"/>
              </a:ext>
            </a:extLst>
          </p:cNvPr>
          <p:cNvCxnSpPr>
            <a:cxnSpLocks/>
          </p:cNvCxnSpPr>
          <p:nvPr/>
        </p:nvCxnSpPr>
        <p:spPr>
          <a:xfrm flipV="1">
            <a:off x="3046971" y="3634181"/>
            <a:ext cx="2069183" cy="2664502"/>
          </a:xfrm>
          <a:prstGeom prst="line">
            <a:avLst/>
          </a:prstGeom>
          <a:ln>
            <a:solidFill>
              <a:srgbClr val="FF9A35"/>
            </a:solidFill>
          </a:ln>
        </p:spPr>
        <p:style>
          <a:lnRef idx="2">
            <a:schemeClr val="accent1"/>
          </a:lnRef>
          <a:fillRef idx="0">
            <a:schemeClr val="accent1"/>
          </a:fillRef>
          <a:effectRef idx="1">
            <a:schemeClr val="accent1"/>
          </a:effectRef>
          <a:fontRef idx="minor">
            <a:schemeClr val="tx1"/>
          </a:fontRef>
        </p:style>
      </p:cxnSp>
      <p:pic>
        <p:nvPicPr>
          <p:cNvPr id="12" name="Picture 11" descr="A math equations and formulas&#10;&#10;AI-generated content may be incorrect.">
            <a:extLst>
              <a:ext uri="{FF2B5EF4-FFF2-40B4-BE49-F238E27FC236}">
                <a16:creationId xmlns:a16="http://schemas.microsoft.com/office/drawing/2014/main" id="{49002BAD-ECE9-DCD7-E3A8-002891FCDD7D}"/>
              </a:ext>
            </a:extLst>
          </p:cNvPr>
          <p:cNvPicPr>
            <a:picLocks noChangeAspect="1"/>
          </p:cNvPicPr>
          <p:nvPr/>
        </p:nvPicPr>
        <p:blipFill>
          <a:blip r:embed="rId6"/>
          <a:srcRect b="47636"/>
          <a:stretch/>
        </p:blipFill>
        <p:spPr>
          <a:xfrm>
            <a:off x="4515237" y="5149585"/>
            <a:ext cx="3061710" cy="1093419"/>
          </a:xfrm>
          <a:prstGeom prst="rect">
            <a:avLst/>
          </a:prstGeom>
        </p:spPr>
      </p:pic>
      <p:sp>
        <p:nvSpPr>
          <p:cNvPr id="19" name="TextBox 18">
            <a:extLst>
              <a:ext uri="{FF2B5EF4-FFF2-40B4-BE49-F238E27FC236}">
                <a16:creationId xmlns:a16="http://schemas.microsoft.com/office/drawing/2014/main" id="{74D7CFBC-CD4A-038A-87AB-D97A6563ECC4}"/>
              </a:ext>
            </a:extLst>
          </p:cNvPr>
          <p:cNvSpPr txBox="1"/>
          <p:nvPr/>
        </p:nvSpPr>
        <p:spPr>
          <a:xfrm>
            <a:off x="8163125" y="5509889"/>
            <a:ext cx="6099858" cy="369332"/>
          </a:xfrm>
          <a:prstGeom prst="rect">
            <a:avLst/>
          </a:prstGeom>
          <a:noFill/>
        </p:spPr>
        <p:txBody>
          <a:bodyPr wrap="square">
            <a:spAutoFit/>
          </a:bodyPr>
          <a:lstStyle/>
          <a:p>
            <a:r>
              <a:rPr lang="en-US" sz="1800" b="1" dirty="0">
                <a:effectLst/>
                <a:latin typeface="Aptos" panose="020B0004020202020204" pitchFamily="34" charset="0"/>
                <a:cs typeface="Times New Roman" panose="02020603050405020304" pitchFamily="18" charset="0"/>
              </a:rPr>
              <a:t>Stokes: Q, U, I</a:t>
            </a:r>
            <a:endParaRPr lang="en-US" dirty="0"/>
          </a:p>
        </p:txBody>
      </p:sp>
    </p:spTree>
    <p:extLst>
      <p:ext uri="{BB962C8B-B14F-4D97-AF65-F5344CB8AC3E}">
        <p14:creationId xmlns:p14="http://schemas.microsoft.com/office/powerpoint/2010/main" val="1356269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40038B-3DBC-B012-73B4-A83777D7B342}"/>
            </a:ext>
          </a:extLst>
        </p:cNvPr>
        <p:cNvGrpSpPr/>
        <p:nvPr/>
      </p:nvGrpSpPr>
      <p:grpSpPr>
        <a:xfrm>
          <a:off x="0" y="0"/>
          <a:ext cx="0" cy="0"/>
          <a:chOff x="0" y="0"/>
          <a:chExt cx="0" cy="0"/>
        </a:xfrm>
      </p:grpSpPr>
      <p:pic>
        <p:nvPicPr>
          <p:cNvPr id="2" name="Picture 1" descr="A diagram of a computer chip&#10;&#10;AI-generated content may be incorrect.">
            <a:extLst>
              <a:ext uri="{FF2B5EF4-FFF2-40B4-BE49-F238E27FC236}">
                <a16:creationId xmlns:a16="http://schemas.microsoft.com/office/drawing/2014/main" id="{04206D20-69ED-6D76-8038-D548F6C81C3B}"/>
              </a:ext>
            </a:extLst>
          </p:cNvPr>
          <p:cNvPicPr>
            <a:picLocks noChangeAspect="1"/>
          </p:cNvPicPr>
          <p:nvPr/>
        </p:nvPicPr>
        <p:blipFill>
          <a:blip r:embed="rId2"/>
          <a:srcRect l="40306" t="-2240" r="2853" b="-958"/>
          <a:stretch/>
        </p:blipFill>
        <p:spPr>
          <a:xfrm>
            <a:off x="-112544" y="291082"/>
            <a:ext cx="4631746" cy="6338254"/>
          </a:xfrm>
          <a:prstGeom prst="rect">
            <a:avLst/>
          </a:prstGeom>
        </p:spPr>
      </p:pic>
      <p:pic>
        <p:nvPicPr>
          <p:cNvPr id="5" name="Picture 4">
            <a:extLst>
              <a:ext uri="{FF2B5EF4-FFF2-40B4-BE49-F238E27FC236}">
                <a16:creationId xmlns:a16="http://schemas.microsoft.com/office/drawing/2014/main" id="{F6B67CBF-F418-33B9-3BE0-1B28F21195DD}"/>
              </a:ext>
            </a:extLst>
          </p:cNvPr>
          <p:cNvPicPr>
            <a:picLocks noChangeAspect="1"/>
          </p:cNvPicPr>
          <p:nvPr/>
        </p:nvPicPr>
        <p:blipFill>
          <a:blip r:embed="rId3"/>
          <a:stretch>
            <a:fillRect/>
          </a:stretch>
        </p:blipFill>
        <p:spPr>
          <a:xfrm>
            <a:off x="7673872" y="3790545"/>
            <a:ext cx="3027279" cy="2690915"/>
          </a:xfrm>
          <a:prstGeom prst="rect">
            <a:avLst/>
          </a:prstGeom>
        </p:spPr>
      </p:pic>
      <p:pic>
        <p:nvPicPr>
          <p:cNvPr id="6" name="Picture 5">
            <a:extLst>
              <a:ext uri="{FF2B5EF4-FFF2-40B4-BE49-F238E27FC236}">
                <a16:creationId xmlns:a16="http://schemas.microsoft.com/office/drawing/2014/main" id="{BC5078F0-8D2B-E7A6-BA4F-D86FC4F4EEBF}"/>
              </a:ext>
            </a:extLst>
          </p:cNvPr>
          <p:cNvPicPr>
            <a:picLocks noChangeAspect="1"/>
          </p:cNvPicPr>
          <p:nvPr/>
        </p:nvPicPr>
        <p:blipFill>
          <a:blip r:embed="rId4"/>
          <a:stretch>
            <a:fillRect/>
          </a:stretch>
        </p:blipFill>
        <p:spPr>
          <a:xfrm>
            <a:off x="3974431" y="3705088"/>
            <a:ext cx="3219559" cy="2861830"/>
          </a:xfrm>
          <a:prstGeom prst="rect">
            <a:avLst/>
          </a:prstGeom>
        </p:spPr>
      </p:pic>
      <p:sp>
        <p:nvSpPr>
          <p:cNvPr id="7" name="TextBox 6">
            <a:extLst>
              <a:ext uri="{FF2B5EF4-FFF2-40B4-BE49-F238E27FC236}">
                <a16:creationId xmlns:a16="http://schemas.microsoft.com/office/drawing/2014/main" id="{C0443F50-A149-7E9A-BDBF-00DCD657476B}"/>
              </a:ext>
            </a:extLst>
          </p:cNvPr>
          <p:cNvSpPr txBox="1"/>
          <p:nvPr/>
        </p:nvSpPr>
        <p:spPr>
          <a:xfrm>
            <a:off x="4941209" y="2182505"/>
            <a:ext cx="6343460" cy="124649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23232C"/>
                </a:solidFill>
                <a:effectLst/>
                <a:uLnTx/>
                <a:uFillTx/>
                <a:latin typeface="Aptos" panose="020B0004020202020204" pitchFamily="34" charset="0"/>
                <a:ea typeface="+mn-ea"/>
                <a:cs typeface="+mn-cs"/>
              </a:rPr>
              <a:t>Sony’s polarization sensor reduces the chance of crosstalk thanks to the polarizer array being placed on-chip.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500" dirty="0">
              <a:solidFill>
                <a:srgbClr val="23232C"/>
              </a:solidFill>
              <a:latin typeface="Aptos" panose="020B00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23232C"/>
                </a:solidFill>
                <a:effectLst/>
                <a:uLnTx/>
                <a:uFillTx/>
                <a:latin typeface="Aptos" panose="020B0004020202020204" pitchFamily="34" charset="0"/>
                <a:ea typeface="+mn-ea"/>
                <a:cs typeface="+mn-cs"/>
              </a:rPr>
              <a:t>In the example below, the 0° polarized light is unable to enter the pixel meant to detect only 90°.</a:t>
            </a:r>
            <a:endParaRPr kumimoji="0" lang="en-US" sz="1500" b="0" i="0" u="none" strike="noStrike" kern="1200" cap="none" spc="0" normalizeH="0" baseline="0" noProof="0" dirty="0">
              <a:ln>
                <a:noFill/>
              </a:ln>
              <a:solidFill>
                <a:prstClr val="black"/>
              </a:solidFill>
              <a:effectLst/>
              <a:uLnTx/>
              <a:uFillTx/>
              <a:latin typeface="Aptos" panose="020B0004020202020204" pitchFamily="34" charset="0"/>
              <a:ea typeface="+mn-ea"/>
              <a:cs typeface="+mn-cs"/>
            </a:endParaRPr>
          </a:p>
        </p:txBody>
      </p:sp>
    </p:spTree>
    <p:extLst>
      <p:ext uri="{BB962C8B-B14F-4D97-AF65-F5344CB8AC3E}">
        <p14:creationId xmlns:p14="http://schemas.microsoft.com/office/powerpoint/2010/main" val="1207099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7D4B7-6B7E-5A8E-7869-D8859FFD614D}"/>
            </a:ext>
          </a:extLst>
        </p:cNvPr>
        <p:cNvGrpSpPr/>
        <p:nvPr/>
      </p:nvGrpSpPr>
      <p:grpSpPr>
        <a:xfrm>
          <a:off x="0" y="0"/>
          <a:ext cx="0" cy="0"/>
          <a:chOff x="0" y="0"/>
          <a:chExt cx="0" cy="0"/>
        </a:xfrm>
      </p:grpSpPr>
      <p:pic>
        <p:nvPicPr>
          <p:cNvPr id="8" name="Picture 7" descr="A document with text and images&#10;&#10;AI-generated content may be incorrect.">
            <a:extLst>
              <a:ext uri="{FF2B5EF4-FFF2-40B4-BE49-F238E27FC236}">
                <a16:creationId xmlns:a16="http://schemas.microsoft.com/office/drawing/2014/main" id="{110DFED5-90FC-DDDC-AD85-A5BDCB44D99C}"/>
              </a:ext>
            </a:extLst>
          </p:cNvPr>
          <p:cNvPicPr>
            <a:picLocks noChangeAspect="1"/>
          </p:cNvPicPr>
          <p:nvPr/>
        </p:nvPicPr>
        <p:blipFill>
          <a:blip r:embed="rId2"/>
          <a:stretch>
            <a:fillRect/>
          </a:stretch>
        </p:blipFill>
        <p:spPr>
          <a:xfrm>
            <a:off x="2425888" y="713093"/>
            <a:ext cx="7215106" cy="5290665"/>
          </a:xfrm>
          <a:prstGeom prst="rect">
            <a:avLst/>
          </a:prstGeom>
        </p:spPr>
      </p:pic>
      <p:sp>
        <p:nvSpPr>
          <p:cNvPr id="3" name="TextBox 2">
            <a:extLst>
              <a:ext uri="{FF2B5EF4-FFF2-40B4-BE49-F238E27FC236}">
                <a16:creationId xmlns:a16="http://schemas.microsoft.com/office/drawing/2014/main" id="{64BE8A99-ACB7-C49C-9493-FADF90D35312}"/>
              </a:ext>
            </a:extLst>
          </p:cNvPr>
          <p:cNvSpPr txBox="1"/>
          <p:nvPr/>
        </p:nvSpPr>
        <p:spPr>
          <a:xfrm>
            <a:off x="211540" y="200881"/>
            <a:ext cx="6100548" cy="292388"/>
          </a:xfrm>
          <a:prstGeom prst="rect">
            <a:avLst/>
          </a:prstGeom>
          <a:noFill/>
        </p:spPr>
        <p:txBody>
          <a:bodyPr wrap="square">
            <a:spAutoFit/>
          </a:bodyPr>
          <a:lstStyle/>
          <a:p>
            <a:r>
              <a:rPr lang="en-US" sz="1300" dirty="0">
                <a:hlinkClick r:id="rId3"/>
              </a:rPr>
              <a:t>https://</a:t>
            </a:r>
            <a:r>
              <a:rPr lang="en-US" sz="1300" dirty="0" err="1">
                <a:hlinkClick r:id="rId3"/>
              </a:rPr>
              <a:t>arxiv.org</a:t>
            </a:r>
            <a:r>
              <a:rPr lang="en-US" sz="1300" dirty="0">
                <a:hlinkClick r:id="rId3"/>
              </a:rPr>
              <a:t>/pdf/2405.07864v1</a:t>
            </a:r>
            <a:endParaRPr lang="en-US" sz="1300" dirty="0"/>
          </a:p>
        </p:txBody>
      </p:sp>
      <p:sp>
        <p:nvSpPr>
          <p:cNvPr id="4" name="TextBox 3">
            <a:extLst>
              <a:ext uri="{FF2B5EF4-FFF2-40B4-BE49-F238E27FC236}">
                <a16:creationId xmlns:a16="http://schemas.microsoft.com/office/drawing/2014/main" id="{F1251B2A-9731-81DD-E2CB-6DB705A5142D}"/>
              </a:ext>
            </a:extLst>
          </p:cNvPr>
          <p:cNvSpPr txBox="1"/>
          <p:nvPr/>
        </p:nvSpPr>
        <p:spPr>
          <a:xfrm>
            <a:off x="4064614" y="6003758"/>
            <a:ext cx="9678429" cy="815608"/>
          </a:xfrm>
          <a:prstGeom prst="rect">
            <a:avLst/>
          </a:prstGeom>
          <a:noFill/>
        </p:spPr>
        <p:txBody>
          <a:bodyPr wrap="square">
            <a:spAutoFit/>
          </a:bodyPr>
          <a:lstStyle/>
          <a:p>
            <a:r>
              <a:rPr lang="en-US" sz="1700" b="1" dirty="0">
                <a:effectLst/>
                <a:latin typeface="Aptos" panose="020B0004020202020204" pitchFamily="34" charset="0"/>
                <a:cs typeface="Times New Roman" panose="02020603050405020304" pitchFamily="18" charset="0"/>
              </a:rPr>
              <a:t>With proper calibration: precision of ~0.001</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39706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8BC8DA-51FC-AD7A-9CAA-1EDC3A823C0A}"/>
              </a:ext>
            </a:extLst>
          </p:cNvPr>
          <p:cNvPicPr>
            <a:picLocks noChangeAspect="1"/>
          </p:cNvPicPr>
          <p:nvPr/>
        </p:nvPicPr>
        <p:blipFill>
          <a:blip r:embed="rId2"/>
          <a:stretch>
            <a:fillRect/>
          </a:stretch>
        </p:blipFill>
        <p:spPr>
          <a:xfrm>
            <a:off x="3174035" y="406399"/>
            <a:ext cx="5843929" cy="5843929"/>
          </a:xfrm>
          <a:prstGeom prst="rect">
            <a:avLst/>
          </a:prstGeom>
        </p:spPr>
      </p:pic>
    </p:spTree>
    <p:extLst>
      <p:ext uri="{BB962C8B-B14F-4D97-AF65-F5344CB8AC3E}">
        <p14:creationId xmlns:p14="http://schemas.microsoft.com/office/powerpoint/2010/main" val="2654314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lose-up of a text&#10;&#10;AI-generated content may be incorrect.">
            <a:extLst>
              <a:ext uri="{FF2B5EF4-FFF2-40B4-BE49-F238E27FC236}">
                <a16:creationId xmlns:a16="http://schemas.microsoft.com/office/drawing/2014/main" id="{9C243707-D662-35D7-F807-6F90AA9B340D}"/>
              </a:ext>
            </a:extLst>
          </p:cNvPr>
          <p:cNvPicPr>
            <a:picLocks noChangeAspect="1"/>
          </p:cNvPicPr>
          <p:nvPr/>
        </p:nvPicPr>
        <p:blipFill>
          <a:blip r:embed="rId3">
            <a:clrChange>
              <a:clrFrom>
                <a:srgbClr val="FFFFFF"/>
              </a:clrFrom>
              <a:clrTo>
                <a:srgbClr val="FFFFFF">
                  <a:alpha val="0"/>
                </a:srgbClr>
              </a:clrTo>
            </a:clrChange>
          </a:blip>
          <a:srcRect r="80566"/>
          <a:stretch/>
        </p:blipFill>
        <p:spPr>
          <a:xfrm>
            <a:off x="1024325" y="-116302"/>
            <a:ext cx="2409289" cy="2537256"/>
          </a:xfrm>
          <a:prstGeom prst="rect">
            <a:avLst/>
          </a:prstGeom>
        </p:spPr>
      </p:pic>
      <p:sp>
        <p:nvSpPr>
          <p:cNvPr id="13" name="TextBox 12">
            <a:extLst>
              <a:ext uri="{FF2B5EF4-FFF2-40B4-BE49-F238E27FC236}">
                <a16:creationId xmlns:a16="http://schemas.microsoft.com/office/drawing/2014/main" id="{C4E9D7B1-84E9-7337-0DF0-42D2A7ECC97F}"/>
              </a:ext>
            </a:extLst>
          </p:cNvPr>
          <p:cNvSpPr txBox="1"/>
          <p:nvPr/>
        </p:nvSpPr>
        <p:spPr>
          <a:xfrm>
            <a:off x="768550" y="1917870"/>
            <a:ext cx="10888816" cy="4478149"/>
          </a:xfrm>
          <a:prstGeom prst="rect">
            <a:avLst/>
          </a:prstGeom>
          <a:noFill/>
        </p:spPr>
        <p:txBody>
          <a:bodyPr wrap="square" rtlCol="0">
            <a:spAutoFit/>
          </a:bodyPr>
          <a:lstStyle/>
          <a:p>
            <a:r>
              <a:rPr lang="en-US" sz="1500" dirty="0">
                <a:latin typeface="Aptos" panose="020B0004020202020204" pitchFamily="34" charset="0"/>
                <a:cs typeface="Times New Roman" panose="02020603050405020304" pitchFamily="18" charset="0"/>
              </a:rPr>
              <a:t>COLIBRÍ has opened-up a new window for </a:t>
            </a:r>
            <a:r>
              <a:rPr lang="en-US" sz="1500" b="1" dirty="0">
                <a:latin typeface="Aptos" panose="020B0004020202020204" pitchFamily="34" charset="0"/>
                <a:cs typeface="Times New Roman" panose="02020603050405020304" pitchFamily="18" charset="0"/>
              </a:rPr>
              <a:t>early GRB afterglow science</a:t>
            </a:r>
            <a:r>
              <a:rPr lang="en-US" sz="1500" dirty="0">
                <a:latin typeface="Aptos" panose="020B0004020202020204" pitchFamily="34" charset="0"/>
                <a:cs typeface="Times New Roman" panose="02020603050405020304" pitchFamily="18" charset="0"/>
              </a:rPr>
              <a:t>. This proposal is for adding the </a:t>
            </a:r>
            <a:r>
              <a:rPr lang="en-US" sz="1500" b="1" dirty="0">
                <a:latin typeface="Aptos" panose="020B0004020202020204" pitchFamily="34" charset="0"/>
                <a:cs typeface="Times New Roman" panose="02020603050405020304" pitchFamily="18" charset="0"/>
              </a:rPr>
              <a:t>polarimetry capability</a:t>
            </a:r>
            <a:r>
              <a:rPr lang="en-US" sz="1500" dirty="0">
                <a:latin typeface="Aptos" panose="020B0004020202020204" pitchFamily="34" charset="0"/>
                <a:cs typeface="Times New Roman" panose="02020603050405020304" pitchFamily="18" charset="0"/>
              </a:rPr>
              <a:t> to COLIBRÍ to </a:t>
            </a:r>
            <a:r>
              <a:rPr lang="en-US" sz="1500" dirty="0">
                <a:effectLst/>
                <a:latin typeface="Aptos" panose="020B0004020202020204" pitchFamily="34" charset="0"/>
                <a:cs typeface="Times New Roman" panose="02020603050405020304" pitchFamily="18" charset="0"/>
              </a:rPr>
              <a:t>monitor in real time the optical linear (Q, U, I) polarization of bright (r ~ 17) GRB afterglows.</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a:p>
            <a:pPr marL="285750" indent="-285750">
              <a:buFont typeface="Arial" panose="020B0604020202020204" pitchFamily="34" charset="0"/>
              <a:buChar char="•"/>
            </a:pPr>
            <a:r>
              <a:rPr lang="en-US" sz="1500" dirty="0">
                <a:latin typeface="Aptos" panose="020B0004020202020204" pitchFamily="34" charset="0"/>
                <a:cs typeface="Times New Roman" panose="02020603050405020304" pitchFamily="18" charset="0"/>
              </a:rPr>
              <a:t>We propose to </a:t>
            </a:r>
            <a:r>
              <a:rPr lang="en-US" sz="1500" b="1" dirty="0">
                <a:latin typeface="Aptos" panose="020B0004020202020204" pitchFamily="34" charset="0"/>
                <a:cs typeface="Times New Roman" panose="02020603050405020304" pitchFamily="18" charset="0"/>
              </a:rPr>
              <a:t>replace the OGSE camera </a:t>
            </a:r>
            <a:r>
              <a:rPr lang="en-US" sz="1500" dirty="0">
                <a:latin typeface="Aptos" panose="020B0004020202020204" pitchFamily="34" charset="0"/>
                <a:cs typeface="Times New Roman" panose="02020603050405020304" pitchFamily="18" charset="0"/>
              </a:rPr>
              <a:t>with a polarized camera with a </a:t>
            </a:r>
            <a:r>
              <a:rPr lang="en-US" sz="1500" b="1" dirty="0">
                <a:latin typeface="Aptos" panose="020B0004020202020204" pitchFamily="34" charset="0"/>
                <a:cs typeface="Times New Roman" panose="02020603050405020304" pitchFamily="18" charset="0"/>
              </a:rPr>
              <a:t>new</a:t>
            </a:r>
            <a:r>
              <a:rPr lang="en-US" sz="1500" dirty="0">
                <a:latin typeface="Aptos" panose="020B0004020202020204" pitchFamily="34" charset="0"/>
                <a:cs typeface="Times New Roman" panose="02020603050405020304" pitchFamily="18" charset="0"/>
              </a:rPr>
              <a:t> </a:t>
            </a:r>
            <a:r>
              <a:rPr lang="en-US" sz="1500" b="1" dirty="0">
                <a:effectLst/>
                <a:latin typeface="Aptos" panose="020B0004020202020204" pitchFamily="34" charset="0"/>
                <a:cs typeface="Times New Roman" panose="02020603050405020304" pitchFamily="18" charset="0"/>
              </a:rPr>
              <a:t>technology</a:t>
            </a:r>
            <a:r>
              <a:rPr lang="en-US" sz="1500" dirty="0">
                <a:effectLst/>
                <a:latin typeface="Aptos" panose="020B0004020202020204" pitchFamily="34" charset="0"/>
                <a:cs typeface="Times New Roman" panose="02020603050405020304" pitchFamily="18" charset="0"/>
              </a:rPr>
              <a:t>, a sensor developed by Sony which is currently only targeting the industrial equipment, Sony </a:t>
            </a:r>
            <a:r>
              <a:rPr lang="en-US" sz="1500" dirty="0" err="1">
                <a:effectLst/>
                <a:latin typeface="Aptos" panose="020B0004020202020204" pitchFamily="34" charset="0"/>
                <a:cs typeface="Times New Roman" panose="02020603050405020304" pitchFamily="18" charset="0"/>
              </a:rPr>
              <a:t>Polarsens</a:t>
            </a:r>
            <a:r>
              <a:rPr lang="en-US" sz="1500" dirty="0">
                <a:effectLst/>
                <a:latin typeface="Aptos" panose="020B0004020202020204" pitchFamily="34" charset="0"/>
                <a:cs typeface="Times New Roman" panose="02020603050405020304" pitchFamily="18" charset="0"/>
              </a:rPr>
              <a:t>™ . This sensor capture the light polarization with a single acquisition over the entire image, pixel by pixel and can calculate real-time information about the direction and degree of polarization. </a:t>
            </a:r>
          </a:p>
          <a:p>
            <a:pPr marL="285750" indent="-285750">
              <a:buFont typeface="Arial" panose="020B0604020202020204" pitchFamily="34" charset="0"/>
              <a:buChar char="•"/>
            </a:pPr>
            <a:endParaRPr lang="en-US" sz="1500" dirty="0">
              <a:latin typeface="Aptos" panose="020B0004020202020204" pitchFamily="34" charset="0"/>
              <a:cs typeface="Times New Roman" panose="02020603050405020304" pitchFamily="18" charset="0"/>
            </a:endParaRPr>
          </a:p>
          <a:p>
            <a:pPr marL="285750" indent="-285750">
              <a:buFont typeface="Arial" panose="020B0604020202020204" pitchFamily="34" charset="0"/>
              <a:buChar char="•"/>
            </a:pPr>
            <a:r>
              <a:rPr lang="en-US" sz="1500" b="1" dirty="0">
                <a:effectLst/>
                <a:latin typeface="Aptos" panose="020B0004020202020204" pitchFamily="34" charset="0"/>
                <a:cs typeface="Times New Roman" panose="02020603050405020304" pitchFamily="18" charset="0"/>
              </a:rPr>
              <a:t>This technology has never been used on a telescope</a:t>
            </a:r>
            <a:r>
              <a:rPr lang="en-US" sz="1500" b="1" dirty="0">
                <a:latin typeface="Aptos" panose="020B0004020202020204" pitchFamily="34" charset="0"/>
                <a:cs typeface="Times New Roman" panose="02020603050405020304" pitchFamily="18" charset="0"/>
              </a:rPr>
              <a:t>. </a:t>
            </a:r>
            <a:r>
              <a:rPr lang="en-US" sz="1500" dirty="0">
                <a:latin typeface="Aptos" panose="020B0004020202020204" pitchFamily="34" charset="0"/>
                <a:cs typeface="Times New Roman" panose="02020603050405020304" pitchFamily="18" charset="0"/>
              </a:rPr>
              <a:t>This would </a:t>
            </a:r>
            <a:r>
              <a:rPr lang="en-US" sz="1500" dirty="0">
                <a:effectLst/>
                <a:latin typeface="Aptos" panose="020B0004020202020204" pitchFamily="34" charset="0"/>
                <a:cs typeface="Times New Roman" panose="02020603050405020304" pitchFamily="18" charset="0"/>
              </a:rPr>
              <a:t>serve as a test for low-cost polarimetry solutions for astronomy. </a:t>
            </a:r>
            <a:r>
              <a:rPr lang="en-US" sz="1500" dirty="0">
                <a:latin typeface="Aptos" panose="020B0004020202020204" pitchFamily="34" charset="0"/>
                <a:cs typeface="Times New Roman" panose="02020603050405020304" pitchFamily="18" charset="0"/>
              </a:rPr>
              <a:t>I</a:t>
            </a:r>
            <a:r>
              <a:rPr lang="en-US" sz="1500" dirty="0">
                <a:effectLst/>
                <a:latin typeface="Aptos" panose="020B0004020202020204" pitchFamily="34" charset="0"/>
                <a:cs typeface="Times New Roman" panose="02020603050405020304" pitchFamily="18" charset="0"/>
              </a:rPr>
              <a:t>f successful, it will likely trigger R&amp;D of polarized cameras at other wavelengths. </a:t>
            </a:r>
            <a:r>
              <a:rPr lang="en-US" sz="1500" dirty="0">
                <a:latin typeface="Aptos" panose="020B0004020202020204" pitchFamily="34" charset="0"/>
                <a:cs typeface="Times New Roman" panose="02020603050405020304" pitchFamily="18" charset="0"/>
              </a:rPr>
              <a:t>This polarized camera will replace t</a:t>
            </a:r>
            <a:r>
              <a:rPr lang="en-US" sz="1500" dirty="0">
                <a:effectLst/>
                <a:latin typeface="Aptos" panose="020B0004020202020204" pitchFamily="34" charset="0"/>
                <a:cs typeface="Times New Roman" panose="02020603050405020304" pitchFamily="18" charset="0"/>
              </a:rPr>
              <a:t>he “test camera” currently on </a:t>
            </a:r>
            <a:r>
              <a:rPr lang="en-US" sz="1500" dirty="0">
                <a:latin typeface="Aptos" panose="020B0004020202020204" pitchFamily="34" charset="0"/>
                <a:cs typeface="Times New Roman" panose="02020603050405020304" pitchFamily="18" charset="0"/>
              </a:rPr>
              <a:t>COLIBRÍ</a:t>
            </a:r>
            <a:r>
              <a:rPr lang="en-US" sz="1500" dirty="0">
                <a:effectLst/>
                <a:latin typeface="Aptos" panose="020B0004020202020204" pitchFamily="34" charset="0"/>
                <a:cs typeface="Times New Roman" panose="02020603050405020304" pitchFamily="18" charset="0"/>
              </a:rPr>
              <a:t>. </a:t>
            </a:r>
          </a:p>
          <a:p>
            <a:pPr marL="285750" indent="-285750">
              <a:buFont typeface="Arial" panose="020B0604020202020204" pitchFamily="34" charset="0"/>
              <a:buChar char="•"/>
            </a:pPr>
            <a:endParaRPr lang="en-US" sz="1500" dirty="0">
              <a:latin typeface="Aptos" panose="020B0004020202020204" pitchFamily="34" charset="0"/>
              <a:cs typeface="Times New Roman" panose="02020603050405020304" pitchFamily="18" charset="0"/>
            </a:endParaRPr>
          </a:p>
          <a:p>
            <a:pPr marL="285750" indent="-285750">
              <a:buFont typeface="Arial" panose="020B0604020202020204" pitchFamily="34" charset="0"/>
              <a:buChar char="•"/>
            </a:pPr>
            <a:r>
              <a:rPr lang="en-US" sz="1500" dirty="0">
                <a:effectLst/>
                <a:latin typeface="Aptos" panose="020B0004020202020204" pitchFamily="34" charset="0"/>
                <a:cs typeface="Times New Roman" panose="02020603050405020304" pitchFamily="18" charset="0"/>
              </a:rPr>
              <a:t>The system would have </a:t>
            </a:r>
            <a:r>
              <a:rPr lang="en-US" sz="1500" b="1" dirty="0">
                <a:effectLst/>
                <a:latin typeface="Aptos" panose="020B0004020202020204" pitchFamily="34" charset="0"/>
                <a:cs typeface="Times New Roman" panose="02020603050405020304" pitchFamily="18" charset="0"/>
              </a:rPr>
              <a:t>no mechanisms or moving parts. </a:t>
            </a:r>
          </a:p>
          <a:p>
            <a:pPr marL="285750" indent="-285750">
              <a:buFont typeface="Arial" panose="020B0604020202020204" pitchFamily="34" charset="0"/>
              <a:buChar char="•"/>
            </a:pPr>
            <a:endParaRPr lang="en-US" sz="1500" dirty="0">
              <a:latin typeface="Aptos" panose="020B0004020202020204" pitchFamily="34" charset="0"/>
              <a:cs typeface="Times New Roman" panose="02020603050405020304" pitchFamily="18" charset="0"/>
            </a:endParaRPr>
          </a:p>
          <a:p>
            <a:pPr marL="285750" indent="-285750">
              <a:buFont typeface="Arial" panose="020B0604020202020204" pitchFamily="34" charset="0"/>
              <a:buChar char="•"/>
            </a:pPr>
            <a:r>
              <a:rPr lang="en-US" sz="1500" dirty="0">
                <a:effectLst/>
                <a:latin typeface="Aptos" panose="020B0004020202020204" pitchFamily="34" charset="0"/>
                <a:cs typeface="Times New Roman" panose="02020603050405020304" pitchFamily="18" charset="0"/>
              </a:rPr>
              <a:t>We will be able to switch </a:t>
            </a:r>
            <a:r>
              <a:rPr lang="en-US" sz="1500" b="1" dirty="0">
                <a:effectLst/>
                <a:latin typeface="Aptos" panose="020B0004020202020204" pitchFamily="34" charset="0"/>
                <a:cs typeface="Times New Roman" panose="02020603050405020304" pitchFamily="18" charset="0"/>
              </a:rPr>
              <a:t>in ~21 seconds</a:t>
            </a:r>
            <a:r>
              <a:rPr lang="en-US" sz="1500" b="1" dirty="0">
                <a:latin typeface="Aptos" panose="020B0004020202020204" pitchFamily="34" charset="0"/>
                <a:cs typeface="Times New Roman" panose="02020603050405020304" pitchFamily="18" charset="0"/>
              </a:rPr>
              <a:t> </a:t>
            </a:r>
            <a:r>
              <a:rPr lang="en-US" sz="1500" dirty="0">
                <a:effectLst/>
                <a:latin typeface="Aptos" panose="020B0004020202020204" pitchFamily="34" charset="0"/>
                <a:cs typeface="Times New Roman" panose="02020603050405020304" pitchFamily="18" charset="0"/>
              </a:rPr>
              <a:t>to DDRAGO from TEQUILA if we have a new GRB alert. </a:t>
            </a:r>
          </a:p>
          <a:p>
            <a:pPr marL="285750" indent="-285750">
              <a:buFont typeface="Arial" panose="020B0604020202020204" pitchFamily="34" charset="0"/>
              <a:buChar char="•"/>
            </a:pPr>
            <a:endParaRPr lang="en-US" sz="1500" dirty="0">
              <a:latin typeface="Aptos" panose="020B0004020202020204" pitchFamily="34" charset="0"/>
              <a:cs typeface="Times New Roman" panose="02020603050405020304" pitchFamily="18" charset="0"/>
            </a:endParaRPr>
          </a:p>
          <a:p>
            <a:pPr marL="285750" indent="-285750">
              <a:buFont typeface="Arial" panose="020B0604020202020204" pitchFamily="34" charset="0"/>
              <a:buChar char="•"/>
            </a:pPr>
            <a:r>
              <a:rPr lang="en-US" sz="1500" dirty="0">
                <a:effectLst/>
                <a:latin typeface="Aptos" panose="020B0004020202020204" pitchFamily="34" charset="0"/>
                <a:cs typeface="Times New Roman" panose="02020603050405020304" pitchFamily="18" charset="0"/>
              </a:rPr>
              <a:t>Also, thanks to COLIBRÍ  ability to move quickly, it will provide a unique window for polarimetry measurements (in less than a minute) for any other bright (r &gt; 17) transients' alerts from the </a:t>
            </a:r>
            <a:r>
              <a:rPr lang="en-US" sz="1500" dirty="0">
                <a:effectLst/>
                <a:latin typeface="Aptos" panose="020B0004020202020204" pitchFamily="34" charset="0"/>
                <a:cs typeface="Times New Roman" panose="02020603050405020304" pitchFamily="18" charset="0"/>
                <a:hlinkClick r:id="rId4"/>
              </a:rPr>
              <a:t>Rubin Observatory Full Stream Alert Broker</a:t>
            </a:r>
            <a:r>
              <a:rPr lang="en-US" sz="1500" dirty="0">
                <a:effectLst/>
                <a:latin typeface="Aptos" panose="020B0004020202020204" pitchFamily="34" charset="0"/>
                <a:cs typeface="Times New Roman" panose="02020603050405020304" pitchFamily="18" charset="0"/>
              </a:rPr>
              <a:t>.</a:t>
            </a:r>
            <a:endParaRPr lang="en-US" sz="1500" dirty="0">
              <a:latin typeface="Aptos" panose="020B0004020202020204" pitchFamily="34" charset="0"/>
              <a:cs typeface="Times New Roman" panose="02020603050405020304" pitchFamily="18" charset="0"/>
            </a:endParaRPr>
          </a:p>
          <a:p>
            <a:endParaRPr lang="en-US" sz="1500" dirty="0">
              <a:latin typeface="Aptos" panose="020B000402020202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0EFA50D0-222D-F4BD-C51A-4855E77E3F8D}"/>
              </a:ext>
            </a:extLst>
          </p:cNvPr>
          <p:cNvSpPr txBox="1"/>
          <p:nvPr/>
        </p:nvSpPr>
        <p:spPr>
          <a:xfrm>
            <a:off x="2454349" y="500675"/>
            <a:ext cx="7517218" cy="800219"/>
          </a:xfrm>
          <a:prstGeom prst="rect">
            <a:avLst/>
          </a:prstGeom>
          <a:noFill/>
        </p:spPr>
        <p:txBody>
          <a:bodyPr wrap="square" rtlCol="0">
            <a:spAutoFit/>
          </a:bodyPr>
          <a:lstStyle/>
          <a:p>
            <a:pPr algn="ctr"/>
            <a:r>
              <a:rPr lang="en-US" sz="2300" b="1" dirty="0">
                <a:solidFill>
                  <a:srgbClr val="AC2DD3"/>
                </a:solidFill>
              </a:rPr>
              <a:t>T</a:t>
            </a:r>
            <a:r>
              <a:rPr lang="en-US" sz="2300" b="1" dirty="0"/>
              <a:t>ransient </a:t>
            </a:r>
            <a:r>
              <a:rPr lang="en-US" sz="2300" b="1" dirty="0">
                <a:solidFill>
                  <a:srgbClr val="AC2DD3"/>
                </a:solidFill>
              </a:rPr>
              <a:t>E</a:t>
            </a:r>
            <a:r>
              <a:rPr lang="en-US" sz="2300" b="1" dirty="0"/>
              <a:t>vents </a:t>
            </a:r>
            <a:r>
              <a:rPr lang="en-US" sz="2300" b="1" dirty="0">
                <a:solidFill>
                  <a:srgbClr val="AC2DD3"/>
                </a:solidFill>
              </a:rPr>
              <a:t>Q</a:t>
            </a:r>
            <a:r>
              <a:rPr lang="en-US" sz="2300" b="1" dirty="0"/>
              <a:t>, </a:t>
            </a:r>
            <a:r>
              <a:rPr lang="en-US" sz="2300" b="1" dirty="0">
                <a:solidFill>
                  <a:srgbClr val="AC2DD3"/>
                </a:solidFill>
              </a:rPr>
              <a:t>U</a:t>
            </a:r>
            <a:r>
              <a:rPr lang="en-US" sz="2300" b="1" dirty="0"/>
              <a:t> and </a:t>
            </a:r>
            <a:r>
              <a:rPr lang="en-US" sz="2300" b="1" dirty="0">
                <a:solidFill>
                  <a:srgbClr val="AC2DD3"/>
                </a:solidFill>
              </a:rPr>
              <a:t>I,</a:t>
            </a:r>
            <a:r>
              <a:rPr lang="en-US" sz="2300" b="1" dirty="0"/>
              <a:t> </a:t>
            </a:r>
            <a:r>
              <a:rPr lang="en-US" sz="2300" b="1" dirty="0">
                <a:solidFill>
                  <a:srgbClr val="AC2DD3"/>
                </a:solidFill>
              </a:rPr>
              <a:t>L</a:t>
            </a:r>
            <a:r>
              <a:rPr lang="en-US" sz="2300" b="1" dirty="0"/>
              <a:t>ight </a:t>
            </a:r>
            <a:r>
              <a:rPr lang="en-US" sz="2300" b="1" dirty="0">
                <a:solidFill>
                  <a:srgbClr val="AC2DD3"/>
                </a:solidFill>
              </a:rPr>
              <a:t>A</a:t>
            </a:r>
            <a:r>
              <a:rPr lang="en-US" sz="2300" b="1" dirty="0"/>
              <a:t>nalyzer </a:t>
            </a:r>
          </a:p>
          <a:p>
            <a:pPr algn="ctr"/>
            <a:r>
              <a:rPr lang="en-US" sz="2300" b="1" dirty="0"/>
              <a:t>for COLIBRÍ</a:t>
            </a:r>
          </a:p>
        </p:txBody>
      </p:sp>
    </p:spTree>
    <p:extLst>
      <p:ext uri="{BB962C8B-B14F-4D97-AF65-F5344CB8AC3E}">
        <p14:creationId xmlns:p14="http://schemas.microsoft.com/office/powerpoint/2010/main" val="3999981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hite text with numbers and numbers&#10;&#10;AI-generated content may be incorrect.">
            <a:extLst>
              <a:ext uri="{FF2B5EF4-FFF2-40B4-BE49-F238E27FC236}">
                <a16:creationId xmlns:a16="http://schemas.microsoft.com/office/drawing/2014/main" id="{6CCE78E4-B176-8270-0C4F-B6294DB922FA}"/>
              </a:ext>
            </a:extLst>
          </p:cNvPr>
          <p:cNvPicPr>
            <a:picLocks noChangeAspect="1"/>
          </p:cNvPicPr>
          <p:nvPr/>
        </p:nvPicPr>
        <p:blipFill>
          <a:blip r:embed="rId2"/>
          <a:stretch>
            <a:fillRect/>
          </a:stretch>
        </p:blipFill>
        <p:spPr>
          <a:xfrm>
            <a:off x="6065892" y="2380275"/>
            <a:ext cx="5975253" cy="2408719"/>
          </a:xfrm>
          <a:prstGeom prst="rect">
            <a:avLst/>
          </a:prstGeom>
        </p:spPr>
      </p:pic>
      <p:pic>
        <p:nvPicPr>
          <p:cNvPr id="9" name="Picture 8" descr="A graph of a graph of a function&#10;&#10;AI-generated content may be incorrect.">
            <a:extLst>
              <a:ext uri="{FF2B5EF4-FFF2-40B4-BE49-F238E27FC236}">
                <a16:creationId xmlns:a16="http://schemas.microsoft.com/office/drawing/2014/main" id="{6488A9C1-B110-A2AC-E64A-B9FE524D24D3}"/>
              </a:ext>
            </a:extLst>
          </p:cNvPr>
          <p:cNvPicPr>
            <a:picLocks noChangeAspect="1"/>
          </p:cNvPicPr>
          <p:nvPr/>
        </p:nvPicPr>
        <p:blipFill>
          <a:blip r:embed="rId3"/>
          <a:stretch>
            <a:fillRect/>
          </a:stretch>
        </p:blipFill>
        <p:spPr>
          <a:xfrm>
            <a:off x="150855" y="1553270"/>
            <a:ext cx="5732217" cy="4864538"/>
          </a:xfrm>
          <a:prstGeom prst="rect">
            <a:avLst/>
          </a:prstGeom>
        </p:spPr>
      </p:pic>
      <p:pic>
        <p:nvPicPr>
          <p:cNvPr id="11" name="Picture 10" descr="A close-up of a text&#10;&#10;AI-generated content may be incorrect.">
            <a:extLst>
              <a:ext uri="{FF2B5EF4-FFF2-40B4-BE49-F238E27FC236}">
                <a16:creationId xmlns:a16="http://schemas.microsoft.com/office/drawing/2014/main" id="{E0565E37-1BD3-5203-52BA-082B2A5087B6}"/>
              </a:ext>
            </a:extLst>
          </p:cNvPr>
          <p:cNvPicPr>
            <a:picLocks noChangeAspect="1"/>
          </p:cNvPicPr>
          <p:nvPr/>
        </p:nvPicPr>
        <p:blipFill>
          <a:blip r:embed="rId4"/>
          <a:stretch>
            <a:fillRect/>
          </a:stretch>
        </p:blipFill>
        <p:spPr>
          <a:xfrm>
            <a:off x="384775" y="179549"/>
            <a:ext cx="4780349" cy="1373721"/>
          </a:xfrm>
          <a:prstGeom prst="rect">
            <a:avLst/>
          </a:prstGeom>
        </p:spPr>
      </p:pic>
    </p:spTree>
    <p:extLst>
      <p:ext uri="{BB962C8B-B14F-4D97-AF65-F5344CB8AC3E}">
        <p14:creationId xmlns:p14="http://schemas.microsoft.com/office/powerpoint/2010/main" val="83879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2F6481-B32D-955B-EE36-EFBA500E99E4}"/>
              </a:ext>
            </a:extLst>
          </p:cNvPr>
          <p:cNvSpPr txBox="1"/>
          <p:nvPr/>
        </p:nvSpPr>
        <p:spPr>
          <a:xfrm>
            <a:off x="1190847" y="2270333"/>
            <a:ext cx="9486500" cy="1708160"/>
          </a:xfrm>
          <a:prstGeom prst="rect">
            <a:avLst/>
          </a:prstGeom>
          <a:noFill/>
        </p:spPr>
        <p:txBody>
          <a:bodyPr wrap="square">
            <a:spAutoFit/>
          </a:bodyPr>
          <a:lstStyle/>
          <a:p>
            <a:endParaRPr lang="en-US" sz="1500" dirty="0">
              <a:latin typeface="Aptos" panose="020B0004020202020204" pitchFamily="34" charset="0"/>
              <a:cs typeface="Times New Roman" panose="02020603050405020304" pitchFamily="18" charset="0"/>
            </a:endParaRPr>
          </a:p>
          <a:p>
            <a:r>
              <a:rPr lang="en-US" sz="1500" b="1" dirty="0">
                <a:effectLst/>
                <a:latin typeface="Aptos" panose="020B0004020202020204" pitchFamily="34" charset="0"/>
                <a:cs typeface="Times New Roman" panose="02020603050405020304" pitchFamily="18" charset="0"/>
              </a:rPr>
              <a:t>Chronology </a:t>
            </a:r>
          </a:p>
          <a:p>
            <a:pPr marL="285750" indent="-285750">
              <a:buFont typeface="Arial" panose="020B0604020202020204" pitchFamily="34" charset="0"/>
              <a:buChar char="•"/>
            </a:pPr>
            <a:r>
              <a:rPr lang="en-US" sz="1500" dirty="0">
                <a:effectLst/>
                <a:latin typeface="Aptos" panose="020B0004020202020204" pitchFamily="34" charset="0"/>
                <a:cs typeface="Times New Roman" panose="02020603050405020304" pitchFamily="18" charset="0"/>
              </a:rPr>
              <a:t>March 2025</a:t>
            </a:r>
            <a:r>
              <a:rPr lang="en-US" sz="1500" dirty="0">
                <a:latin typeface="Aptos" panose="020B0004020202020204" pitchFamily="34" charset="0"/>
                <a:cs typeface="Times New Roman" panose="02020603050405020304" pitchFamily="18" charset="0"/>
              </a:rPr>
              <a:t>: </a:t>
            </a:r>
            <a:r>
              <a:rPr lang="en-US" sz="1500" dirty="0">
                <a:effectLst/>
                <a:latin typeface="Aptos" panose="020B0004020202020204" pitchFamily="34" charset="0"/>
                <a:cs typeface="Times New Roman" panose="02020603050405020304" pitchFamily="18" charset="0"/>
              </a:rPr>
              <a:t>First discussions with Alan Watson (</a:t>
            </a:r>
            <a:r>
              <a:rPr lang="en-US" sz="1500" dirty="0">
                <a:effectLst/>
                <a:latin typeface="Aptos" panose="020B0004020202020204" pitchFamily="34" charset="0"/>
                <a:cs typeface="Times New Roman" panose="02020603050405020304" pitchFamily="18" charset="0"/>
                <a:hlinkClick r:id="rId2"/>
              </a:rPr>
              <a:t>TEQUILA Feasibility Study</a:t>
            </a:r>
            <a:r>
              <a:rPr lang="en-US" sz="1500" dirty="0">
                <a:effectLst/>
                <a:latin typeface="Aptos" panose="020B0004020202020204" pitchFamily="34" charset="0"/>
                <a:cs typeface="Times New Roman" panose="02020603050405020304" pitchFamily="18" charset="0"/>
              </a:rPr>
              <a:t>), Stéphane Basa and William Lee. </a:t>
            </a:r>
          </a:p>
          <a:p>
            <a:pPr marL="285750" indent="-285750">
              <a:buFont typeface="Arial" panose="020B0604020202020204" pitchFamily="34" charset="0"/>
              <a:buChar char="•"/>
            </a:pPr>
            <a:r>
              <a:rPr lang="en-US" sz="1500" dirty="0">
                <a:latin typeface="Aptos" panose="020B0004020202020204" pitchFamily="34" charset="0"/>
                <a:cs typeface="Times New Roman" panose="02020603050405020304" pitchFamily="18" charset="0"/>
              </a:rPr>
              <a:t>First discussion with companies (specs, quotes) and f</a:t>
            </a:r>
            <a:r>
              <a:rPr lang="en-US" sz="1500" dirty="0">
                <a:effectLst/>
                <a:latin typeface="Aptos" panose="020B0004020202020204" pitchFamily="34" charset="0"/>
                <a:cs typeface="Times New Roman" panose="02020603050405020304" pitchFamily="18" charset="0"/>
              </a:rPr>
              <a:t>unding (Noémie Globus). </a:t>
            </a:r>
          </a:p>
          <a:p>
            <a:pPr marL="285750" indent="-285750">
              <a:buFont typeface="Arial" panose="020B0604020202020204" pitchFamily="34" charset="0"/>
              <a:buChar char="•"/>
            </a:pPr>
            <a:r>
              <a:rPr lang="en-US" sz="1500" dirty="0">
                <a:latin typeface="Aptos" panose="020B0004020202020204" pitchFamily="34" charset="0"/>
                <a:cs typeface="Times New Roman" panose="02020603050405020304" pitchFamily="18" charset="0"/>
              </a:rPr>
              <a:t>This project has triggered the interest of a postdoc candidate (Ny Avo </a:t>
            </a:r>
            <a:r>
              <a:rPr lang="en-US" sz="1500" dirty="0" err="1">
                <a:latin typeface="Aptos" panose="020B0004020202020204" pitchFamily="34" charset="0"/>
                <a:cs typeface="Times New Roman" panose="02020603050405020304" pitchFamily="18" charset="0"/>
              </a:rPr>
              <a:t>Rakotondrainibe</a:t>
            </a:r>
            <a:r>
              <a:rPr lang="en-US" sz="1500" dirty="0">
                <a:latin typeface="Aptos" panose="020B0004020202020204" pitchFamily="34" charset="0"/>
                <a:cs typeface="Times New Roman" panose="02020603050405020304" pitchFamily="18" charset="0"/>
              </a:rPr>
              <a:t>) who will include this as a project in his research proposal for UNAM.</a:t>
            </a:r>
          </a:p>
          <a:p>
            <a:pPr marL="285750" indent="-285750">
              <a:buFont typeface="Arial" panose="020B0604020202020204" pitchFamily="34" charset="0"/>
              <a:buChar char="•"/>
            </a:pPr>
            <a:r>
              <a:rPr lang="en-US" sz="1500" dirty="0">
                <a:latin typeface="Aptos" panose="020B0004020202020204" pitchFamily="34" charset="0"/>
                <a:cs typeface="Times New Roman" panose="02020603050405020304" pitchFamily="18" charset="0"/>
              </a:rPr>
              <a:t>Fall 2025: Installation?</a:t>
            </a:r>
          </a:p>
        </p:txBody>
      </p:sp>
    </p:spTree>
    <p:extLst>
      <p:ext uri="{BB962C8B-B14F-4D97-AF65-F5344CB8AC3E}">
        <p14:creationId xmlns:p14="http://schemas.microsoft.com/office/powerpoint/2010/main" val="28628947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990</TotalTime>
  <Words>625</Words>
  <Application>Microsoft Macintosh PowerPoint</Application>
  <PresentationFormat>Widescreen</PresentationFormat>
  <Paragraphs>45</Paragraphs>
  <Slides>11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Aptos Display</vt:lpstr>
      <vt:lpstr>Arial</vt:lpstr>
      <vt:lpstr>Calibri Light</vt:lpstr>
      <vt:lpstr>Helvetica Neue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Noemie Anne Beatrice Globus</dc:creator>
  <cp:lastModifiedBy>Noemie Anne Beatrice Globus</cp:lastModifiedBy>
  <cp:revision>32</cp:revision>
  <dcterms:created xsi:type="dcterms:W3CDTF">2025-03-06T06:20:01Z</dcterms:created>
  <dcterms:modified xsi:type="dcterms:W3CDTF">2025-03-17T10:25:02Z</dcterms:modified>
</cp:coreProperties>
</file>

<file path=docProps/thumbnail.jpeg>
</file>